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4" r:id="rId6"/>
    <p:sldId id="265"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69" d="100"/>
          <a:sy n="69" d="100"/>
        </p:scale>
        <p:origin x="6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2A82A19-9880-4C1F-B5FA-E06A5CCDC81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56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40F77E-505A-4C04-B58A-0817A885F019}"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82A19-9880-4C1F-B5FA-E06A5CCDC811}" type="slidenum">
              <a:rPr lang="en-US" smtClean="0"/>
              <a:t>‹#›</a:t>
            </a:fld>
            <a:endParaRPr lang="en-US"/>
          </a:p>
        </p:txBody>
      </p:sp>
    </p:spTree>
    <p:extLst>
      <p:ext uri="{BB962C8B-B14F-4D97-AF65-F5344CB8AC3E}">
        <p14:creationId xmlns:p14="http://schemas.microsoft.com/office/powerpoint/2010/main" val="89375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82A19-9880-4C1F-B5FA-E06A5CCDC81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1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82A19-9880-4C1F-B5FA-E06A5CCDC81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07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82A19-9880-4C1F-B5FA-E06A5CCDC811}" type="slidenum">
              <a:rPr lang="en-US" smtClean="0"/>
              <a:t>‹#›</a:t>
            </a:fld>
            <a:endParaRPr lang="en-US"/>
          </a:p>
        </p:txBody>
      </p:sp>
    </p:spTree>
    <p:extLst>
      <p:ext uri="{BB962C8B-B14F-4D97-AF65-F5344CB8AC3E}">
        <p14:creationId xmlns:p14="http://schemas.microsoft.com/office/powerpoint/2010/main" val="315763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82A19-9880-4C1F-B5FA-E06A5CCDC81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134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82A19-9880-4C1F-B5FA-E06A5CCDC81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97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82A19-9880-4C1F-B5FA-E06A5CCDC81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446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82A19-9880-4C1F-B5FA-E06A5CCDC81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4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82A19-9880-4C1F-B5FA-E06A5CCDC811}" type="slidenum">
              <a:rPr lang="en-US" smtClean="0"/>
              <a:t>‹#›</a:t>
            </a:fld>
            <a:endParaRPr lang="en-US"/>
          </a:p>
        </p:txBody>
      </p:sp>
    </p:spTree>
    <p:extLst>
      <p:ext uri="{BB962C8B-B14F-4D97-AF65-F5344CB8AC3E}">
        <p14:creationId xmlns:p14="http://schemas.microsoft.com/office/powerpoint/2010/main" val="261680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0F77E-505A-4C04-B58A-0817A885F01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82A19-9880-4C1F-B5FA-E06A5CCDC81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57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0F77E-505A-4C04-B58A-0817A885F019}"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82A19-9880-4C1F-B5FA-E06A5CCDC811}"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14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0F77E-505A-4C04-B58A-0817A885F019}"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82A19-9880-4C1F-B5FA-E06A5CCDC81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85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0F77E-505A-4C04-B58A-0817A885F019}"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82A19-9880-4C1F-B5FA-E06A5CCDC81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20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0F77E-505A-4C04-B58A-0817A885F019}" type="datetimeFigureOut">
              <a:rPr lang="en-US" smtClean="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82A19-9880-4C1F-B5FA-E06A5CCDC811}" type="slidenum">
              <a:rPr lang="en-US" smtClean="0"/>
              <a:t>‹#›</a:t>
            </a:fld>
            <a:endParaRPr lang="en-US"/>
          </a:p>
        </p:txBody>
      </p:sp>
    </p:spTree>
    <p:extLst>
      <p:ext uri="{BB962C8B-B14F-4D97-AF65-F5344CB8AC3E}">
        <p14:creationId xmlns:p14="http://schemas.microsoft.com/office/powerpoint/2010/main" val="30711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40F77E-505A-4C04-B58A-0817A885F019}"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82A19-9880-4C1F-B5FA-E06A5CCDC81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86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40F77E-505A-4C04-B58A-0817A885F019}"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82A19-9880-4C1F-B5FA-E06A5CCDC811}" type="slidenum">
              <a:rPr lang="en-US" smtClean="0"/>
              <a:t>‹#›</a:t>
            </a:fld>
            <a:endParaRPr lang="en-US"/>
          </a:p>
        </p:txBody>
      </p:sp>
    </p:spTree>
    <p:extLst>
      <p:ext uri="{BB962C8B-B14F-4D97-AF65-F5344CB8AC3E}">
        <p14:creationId xmlns:p14="http://schemas.microsoft.com/office/powerpoint/2010/main" val="29446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40F77E-505A-4C04-B58A-0817A885F019}" type="datetimeFigureOut">
              <a:rPr lang="en-US" smtClean="0"/>
              <a:t>5/4/2021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A82A19-9880-4C1F-B5FA-E06A5CCDC811}" type="slidenum">
              <a:rPr lang="en-US" smtClean="0"/>
              <a:t>‹#›</a:t>
            </a:fld>
            <a:endParaRPr lang="en-US"/>
          </a:p>
        </p:txBody>
      </p:sp>
    </p:spTree>
    <p:extLst>
      <p:ext uri="{BB962C8B-B14F-4D97-AF65-F5344CB8AC3E}">
        <p14:creationId xmlns:p14="http://schemas.microsoft.com/office/powerpoint/2010/main" val="28128297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E174-92D5-4A06-BF94-1BF07082ACCF}"/>
              </a:ext>
            </a:extLst>
          </p:cNvPr>
          <p:cNvSpPr>
            <a:spLocks noGrp="1"/>
          </p:cNvSpPr>
          <p:nvPr>
            <p:ph type="ctrTitle"/>
          </p:nvPr>
        </p:nvSpPr>
        <p:spPr>
          <a:xfrm>
            <a:off x="2355274" y="1510145"/>
            <a:ext cx="7152794" cy="3837710"/>
          </a:xfrm>
        </p:spPr>
        <p:txBody>
          <a:bodyPr/>
          <a:lstStyle/>
          <a:p>
            <a:r>
              <a:rPr lang="en-US" sz="3200" b="1" dirty="0"/>
              <a:t>Correctional</a:t>
            </a:r>
            <a:r>
              <a:rPr lang="en-US" sz="3200" dirty="0"/>
              <a:t> </a:t>
            </a:r>
            <a:r>
              <a:rPr lang="en-US" sz="3200" b="1" dirty="0"/>
              <a:t>Facility</a:t>
            </a:r>
            <a:r>
              <a:rPr lang="en-US" sz="3200" dirty="0"/>
              <a:t> </a:t>
            </a:r>
            <a:br>
              <a:rPr lang="en-US" sz="3200" dirty="0"/>
            </a:br>
            <a:r>
              <a:rPr lang="en-US" sz="3200" dirty="0"/>
              <a:t>Author </a:t>
            </a:r>
            <a:br>
              <a:rPr lang="en-US" sz="3200" dirty="0"/>
            </a:br>
            <a:r>
              <a:rPr lang="en-US" sz="3200" dirty="0"/>
              <a:t>Institutional Affiliation </a:t>
            </a:r>
            <a:br>
              <a:rPr lang="en-US" sz="3200" dirty="0"/>
            </a:br>
            <a:r>
              <a:rPr lang="en-US" sz="3200" dirty="0"/>
              <a:t>Instructor </a:t>
            </a:r>
            <a:br>
              <a:rPr lang="en-US" sz="3200" dirty="0"/>
            </a:br>
            <a:r>
              <a:rPr lang="en-US" sz="3200" dirty="0"/>
              <a:t>Course code </a:t>
            </a:r>
            <a:br>
              <a:rPr lang="en-US" sz="3200" dirty="0"/>
            </a:br>
            <a:r>
              <a:rPr lang="en-US" sz="3200" dirty="0"/>
              <a:t>Date of submission </a:t>
            </a:r>
          </a:p>
        </p:txBody>
      </p:sp>
    </p:spTree>
    <p:extLst>
      <p:ext uri="{BB962C8B-B14F-4D97-AF65-F5344CB8AC3E}">
        <p14:creationId xmlns:p14="http://schemas.microsoft.com/office/powerpoint/2010/main" val="216279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F962-CC57-4FD6-832C-71909569DBF3}"/>
              </a:ext>
            </a:extLst>
          </p:cNvPr>
          <p:cNvSpPr>
            <a:spLocks noGrp="1"/>
          </p:cNvSpPr>
          <p:nvPr>
            <p:ph type="title"/>
          </p:nvPr>
        </p:nvSpPr>
        <p:spPr/>
        <p:txBody>
          <a:bodyPr/>
          <a:lstStyle/>
          <a:p>
            <a:r>
              <a:rPr lang="en-US" b="1" dirty="0"/>
              <a:t>References</a:t>
            </a:r>
            <a:r>
              <a:rPr lang="en-US" dirty="0"/>
              <a:t> </a:t>
            </a:r>
          </a:p>
        </p:txBody>
      </p:sp>
      <p:sp>
        <p:nvSpPr>
          <p:cNvPr id="3" name="Content Placeholder 2">
            <a:extLst>
              <a:ext uri="{FF2B5EF4-FFF2-40B4-BE49-F238E27FC236}">
                <a16:creationId xmlns:a16="http://schemas.microsoft.com/office/drawing/2014/main" id="{8B2AAC3C-3F7B-495D-A18D-D3E14EA2107A}"/>
              </a:ext>
            </a:extLst>
          </p:cNvPr>
          <p:cNvSpPr>
            <a:spLocks noGrp="1"/>
          </p:cNvSpPr>
          <p:nvPr>
            <p:ph idx="1"/>
          </p:nvPr>
        </p:nvSpPr>
        <p:spPr/>
        <p:txBody>
          <a:bodyPr/>
          <a:lstStyle/>
          <a:p>
            <a:r>
              <a:rPr lang="en-US" dirty="0"/>
              <a:t>Kyckelhahn, T. (2015, February 26). http://www.bjs.gov/content/pub/sheets/jeeus12p.zip [Excel]. Bureau of Justice Statistics.</a:t>
            </a:r>
          </a:p>
          <a:p>
            <a:r>
              <a:rPr lang="en-US" dirty="0"/>
              <a:t>Commonwealth of Virginia - Department of Corrections - Facilities. (2016). Vadoc.virginia.gov. https://vadoc.virginia.gov/facilities/</a:t>
            </a:r>
          </a:p>
          <a:p>
            <a:r>
              <a:rPr lang="en-US" dirty="0"/>
              <a:t>About the Juvenile Treatment Centers and Correctional Facilities. (n.d.). http://humanservices.arkansas.gov/dys/Pages/JuvenileFacilitiesCenters.aspx</a:t>
            </a:r>
          </a:p>
          <a:p>
            <a:endParaRPr lang="en-US" dirty="0"/>
          </a:p>
        </p:txBody>
      </p:sp>
    </p:spTree>
    <p:extLst>
      <p:ext uri="{BB962C8B-B14F-4D97-AF65-F5344CB8AC3E}">
        <p14:creationId xmlns:p14="http://schemas.microsoft.com/office/powerpoint/2010/main" val="105337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1ADF-96A1-4BEE-B4A7-C019BA5AEA05}"/>
              </a:ext>
            </a:extLst>
          </p:cNvPr>
          <p:cNvSpPr>
            <a:spLocks noGrp="1"/>
          </p:cNvSpPr>
          <p:nvPr>
            <p:ph type="title"/>
          </p:nvPr>
        </p:nvSpPr>
        <p:spPr/>
        <p:txBody>
          <a:bodyPr/>
          <a:lstStyle/>
          <a:p>
            <a:r>
              <a:rPr lang="en-US" b="1" dirty="0"/>
              <a:t>Introduction</a:t>
            </a:r>
            <a:r>
              <a:rPr lang="en-US" dirty="0"/>
              <a:t> </a:t>
            </a:r>
          </a:p>
        </p:txBody>
      </p:sp>
      <p:sp>
        <p:nvSpPr>
          <p:cNvPr id="3" name="Content Placeholder 2">
            <a:extLst>
              <a:ext uri="{FF2B5EF4-FFF2-40B4-BE49-F238E27FC236}">
                <a16:creationId xmlns:a16="http://schemas.microsoft.com/office/drawing/2014/main" id="{3CF2DED2-AD28-47E2-B18E-A6E9429E05C8}"/>
              </a:ext>
            </a:extLst>
          </p:cNvPr>
          <p:cNvSpPr>
            <a:spLocks noGrp="1"/>
          </p:cNvSpPr>
          <p:nvPr>
            <p:ph idx="1"/>
          </p:nvPr>
        </p:nvSpPr>
        <p:spPr>
          <a:xfrm>
            <a:off x="1295401" y="2556931"/>
            <a:ext cx="9601196" cy="3677613"/>
          </a:xfrm>
        </p:spPr>
        <p:txBody>
          <a:bodyPr>
            <a:normAutofit fontScale="92500" lnSpcReduction="10000"/>
          </a:bodyPr>
          <a:lstStyle/>
          <a:p>
            <a:pPr algn="just"/>
            <a:r>
              <a:rPr lang="en-US" dirty="0"/>
              <a:t>It is indicated that close to 90,000 juveniles are held in various justice facilities across the United States (Kyckelhahn, 2015).</a:t>
            </a:r>
          </a:p>
          <a:p>
            <a:pPr algn="just"/>
            <a:r>
              <a:rPr lang="en-US" dirty="0"/>
              <a:t>A significant percentage of these justice facilities are state-funded with the government spending close to 250 dollars per juvenile each day. </a:t>
            </a:r>
          </a:p>
          <a:p>
            <a:pPr algn="just"/>
            <a:r>
              <a:rPr lang="en-US" dirty="0"/>
              <a:t>Various stakeholders in the justice system have been keen to ensure that the juvenile facilities operate within reasonable budgets with the main aim of reducing juvenile delinquency. </a:t>
            </a:r>
          </a:p>
          <a:p>
            <a:pPr algn="just"/>
            <a:r>
              <a:rPr lang="en-US" dirty="0"/>
              <a:t>For this reason, this current project presents a description for the establishment of a juvenile correctional and rehabilitative facility for juveniles aged between 13 and 17 years. </a:t>
            </a:r>
          </a:p>
        </p:txBody>
      </p:sp>
    </p:spTree>
    <p:extLst>
      <p:ext uri="{BB962C8B-B14F-4D97-AF65-F5344CB8AC3E}">
        <p14:creationId xmlns:p14="http://schemas.microsoft.com/office/powerpoint/2010/main" val="313778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E6669-BD52-46D4-93C2-41B98533FE84}"/>
              </a:ext>
            </a:extLst>
          </p:cNvPr>
          <p:cNvSpPr>
            <a:spLocks noGrp="1"/>
          </p:cNvSpPr>
          <p:nvPr>
            <p:ph idx="1"/>
          </p:nvPr>
        </p:nvSpPr>
        <p:spPr/>
        <p:txBody>
          <a:bodyPr/>
          <a:lstStyle/>
          <a:p>
            <a:r>
              <a:rPr lang="en-US" dirty="0"/>
              <a:t>The general description of the facility is as outlined below:</a:t>
            </a:r>
          </a:p>
          <a:p>
            <a:r>
              <a:rPr lang="en-US" dirty="0"/>
              <a:t>State-level juvenile correctional and rehabilitative facility </a:t>
            </a:r>
          </a:p>
          <a:p>
            <a:r>
              <a:rPr lang="en-US" dirty="0"/>
              <a:t>Minimum security facility </a:t>
            </a:r>
          </a:p>
          <a:p>
            <a:endParaRPr lang="en-US" dirty="0"/>
          </a:p>
        </p:txBody>
      </p:sp>
    </p:spTree>
    <p:extLst>
      <p:ext uri="{BB962C8B-B14F-4D97-AF65-F5344CB8AC3E}">
        <p14:creationId xmlns:p14="http://schemas.microsoft.com/office/powerpoint/2010/main" val="41715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89CD-FEC8-4815-9D82-F01C14FAC4A4}"/>
              </a:ext>
            </a:extLst>
          </p:cNvPr>
          <p:cNvSpPr>
            <a:spLocks noGrp="1"/>
          </p:cNvSpPr>
          <p:nvPr>
            <p:ph type="title"/>
          </p:nvPr>
        </p:nvSpPr>
        <p:spPr/>
        <p:txBody>
          <a:bodyPr/>
          <a:lstStyle/>
          <a:p>
            <a:r>
              <a:rPr lang="en-US" b="1" dirty="0"/>
              <a:t>Facility information </a:t>
            </a:r>
          </a:p>
        </p:txBody>
      </p:sp>
      <p:sp>
        <p:nvSpPr>
          <p:cNvPr id="3" name="Content Placeholder 2">
            <a:extLst>
              <a:ext uri="{FF2B5EF4-FFF2-40B4-BE49-F238E27FC236}">
                <a16:creationId xmlns:a16="http://schemas.microsoft.com/office/drawing/2014/main" id="{A6ED10C4-BC0A-4FD6-A21A-980A61212954}"/>
              </a:ext>
            </a:extLst>
          </p:cNvPr>
          <p:cNvSpPr>
            <a:spLocks noGrp="1"/>
          </p:cNvSpPr>
          <p:nvPr>
            <p:ph idx="1"/>
          </p:nvPr>
        </p:nvSpPr>
        <p:spPr/>
        <p:txBody>
          <a:bodyPr>
            <a:normAutofit fontScale="85000" lnSpcReduction="20000"/>
          </a:bodyPr>
          <a:lstStyle/>
          <a:p>
            <a:pPr algn="just"/>
            <a:r>
              <a:rPr lang="en-US" dirty="0"/>
              <a:t>The facility shall be located in Lynchburg City in Virginia.</a:t>
            </a:r>
          </a:p>
          <a:p>
            <a:pPr algn="just"/>
            <a:r>
              <a:rPr lang="en-US" dirty="0"/>
              <a:t>As observed, this facility shall specialize in juvenile correctional and rehabilitation programs admitting juvenile offenders between the ages of 13 and 17. </a:t>
            </a:r>
          </a:p>
          <a:p>
            <a:pPr algn="just"/>
            <a:r>
              <a:rPr lang="en-US" dirty="0"/>
              <a:t>The facility shall be located in the outskirts of the city because of its space requirements.</a:t>
            </a:r>
          </a:p>
          <a:p>
            <a:pPr algn="just"/>
            <a:r>
              <a:rPr lang="en-US" dirty="0"/>
              <a:t>The space required for the construction of this correction facility is approximated to be about 200 acres of flat land. </a:t>
            </a:r>
          </a:p>
          <a:p>
            <a:pPr algn="just"/>
            <a:r>
              <a:rPr lang="en-US" dirty="0"/>
              <a:t>Total rooms would be 200 rooms, well portioned within a two-storey building.</a:t>
            </a:r>
          </a:p>
          <a:p>
            <a:pPr algn="just"/>
            <a:r>
              <a:rPr lang="en-US" dirty="0"/>
              <a:t>All the rooms shall be fitted with 24-hour surveillance cameras with unharmed access into and out of the rooms. </a:t>
            </a:r>
          </a:p>
          <a:p>
            <a:pPr algn="just"/>
            <a:endParaRPr lang="en-US" dirty="0"/>
          </a:p>
        </p:txBody>
      </p:sp>
    </p:spTree>
    <p:extLst>
      <p:ext uri="{BB962C8B-B14F-4D97-AF65-F5344CB8AC3E}">
        <p14:creationId xmlns:p14="http://schemas.microsoft.com/office/powerpoint/2010/main" val="117453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A5CC-4B3C-47CB-A15B-A0885A9C2869}"/>
              </a:ext>
            </a:extLst>
          </p:cNvPr>
          <p:cNvSpPr>
            <a:spLocks noGrp="1"/>
          </p:cNvSpPr>
          <p:nvPr>
            <p:ph type="title"/>
          </p:nvPr>
        </p:nvSpPr>
        <p:spPr/>
        <p:txBody>
          <a:bodyPr>
            <a:noAutofit/>
          </a:bodyPr>
          <a:lstStyle/>
          <a:p>
            <a:r>
              <a:rPr lang="en-US" sz="3200" b="1" dirty="0"/>
              <a:t>A Snapshot of the interior of the correctional Facility</a:t>
            </a:r>
          </a:p>
        </p:txBody>
      </p:sp>
      <p:pic>
        <p:nvPicPr>
          <p:cNvPr id="4" name="Content Placeholder 3">
            <a:extLst>
              <a:ext uri="{FF2B5EF4-FFF2-40B4-BE49-F238E27FC236}">
                <a16:creationId xmlns:a16="http://schemas.microsoft.com/office/drawing/2014/main" id="{413A2C69-ABAF-4725-B685-E947341D0B5D}"/>
              </a:ext>
            </a:extLst>
          </p:cNvPr>
          <p:cNvPicPr>
            <a:picLocks noGrp="1" noChangeAspect="1"/>
          </p:cNvPicPr>
          <p:nvPr>
            <p:ph idx="1"/>
          </p:nvPr>
        </p:nvPicPr>
        <p:blipFill>
          <a:blip r:embed="rId2"/>
          <a:stretch>
            <a:fillRect/>
          </a:stretch>
        </p:blipFill>
        <p:spPr>
          <a:xfrm>
            <a:off x="1427018" y="2424545"/>
            <a:ext cx="9469580" cy="3837710"/>
          </a:xfrm>
          <a:prstGeom prst="rect">
            <a:avLst/>
          </a:prstGeom>
        </p:spPr>
      </p:pic>
    </p:spTree>
    <p:extLst>
      <p:ext uri="{BB962C8B-B14F-4D97-AF65-F5344CB8AC3E}">
        <p14:creationId xmlns:p14="http://schemas.microsoft.com/office/powerpoint/2010/main" val="386764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7955-60FD-4E48-AE74-EA8EE739B059}"/>
              </a:ext>
            </a:extLst>
          </p:cNvPr>
          <p:cNvSpPr>
            <a:spLocks noGrp="1"/>
          </p:cNvSpPr>
          <p:nvPr>
            <p:ph type="title"/>
          </p:nvPr>
        </p:nvSpPr>
        <p:spPr/>
        <p:txBody>
          <a:bodyPr>
            <a:noAutofit/>
          </a:bodyPr>
          <a:lstStyle/>
          <a:p>
            <a:r>
              <a:rPr lang="en-US" sz="3200" b="1" dirty="0"/>
              <a:t>A Snapshot of the external of the correctional Facility</a:t>
            </a:r>
          </a:p>
        </p:txBody>
      </p:sp>
      <p:pic>
        <p:nvPicPr>
          <p:cNvPr id="4" name="Content Placeholder 3">
            <a:extLst>
              <a:ext uri="{FF2B5EF4-FFF2-40B4-BE49-F238E27FC236}">
                <a16:creationId xmlns:a16="http://schemas.microsoft.com/office/drawing/2014/main" id="{418AA9E8-61A1-4A6F-AC38-5E67A548BA14}"/>
              </a:ext>
            </a:extLst>
          </p:cNvPr>
          <p:cNvPicPr>
            <a:picLocks noGrp="1" noChangeAspect="1"/>
          </p:cNvPicPr>
          <p:nvPr>
            <p:ph idx="1"/>
          </p:nvPr>
        </p:nvPicPr>
        <p:blipFill>
          <a:blip r:embed="rId2"/>
          <a:stretch>
            <a:fillRect/>
          </a:stretch>
        </p:blipFill>
        <p:spPr>
          <a:xfrm>
            <a:off x="1295402" y="2424545"/>
            <a:ext cx="9601195" cy="3451323"/>
          </a:xfrm>
          <a:prstGeom prst="rect">
            <a:avLst/>
          </a:prstGeom>
        </p:spPr>
      </p:pic>
    </p:spTree>
    <p:extLst>
      <p:ext uri="{BB962C8B-B14F-4D97-AF65-F5344CB8AC3E}">
        <p14:creationId xmlns:p14="http://schemas.microsoft.com/office/powerpoint/2010/main" val="101018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8600-100F-4FFB-A6A6-1CD755EAC43E}"/>
              </a:ext>
            </a:extLst>
          </p:cNvPr>
          <p:cNvSpPr>
            <a:spLocks noGrp="1"/>
          </p:cNvSpPr>
          <p:nvPr>
            <p:ph type="title"/>
          </p:nvPr>
        </p:nvSpPr>
        <p:spPr/>
        <p:txBody>
          <a:bodyPr>
            <a:normAutofit/>
          </a:bodyPr>
          <a:lstStyle/>
          <a:p>
            <a:r>
              <a:rPr lang="en-US" sz="3200" b="1" dirty="0"/>
              <a:t>Staffing </a:t>
            </a:r>
          </a:p>
        </p:txBody>
      </p:sp>
      <p:sp>
        <p:nvSpPr>
          <p:cNvPr id="3" name="Content Placeholder 2">
            <a:extLst>
              <a:ext uri="{FF2B5EF4-FFF2-40B4-BE49-F238E27FC236}">
                <a16:creationId xmlns:a16="http://schemas.microsoft.com/office/drawing/2014/main" id="{00A89382-9657-423A-804D-8A476A076BC9}"/>
              </a:ext>
            </a:extLst>
          </p:cNvPr>
          <p:cNvSpPr>
            <a:spLocks noGrp="1"/>
          </p:cNvSpPr>
          <p:nvPr>
            <p:ph idx="1"/>
          </p:nvPr>
        </p:nvSpPr>
        <p:spPr/>
        <p:txBody>
          <a:bodyPr>
            <a:normAutofit fontScale="85000" lnSpcReduction="10000"/>
          </a:bodyPr>
          <a:lstStyle/>
          <a:p>
            <a:pPr algn="just"/>
            <a:r>
              <a:rPr lang="en-US" dirty="0"/>
              <a:t>The main goal of staffing is to effectively fill up the various roles in an organization with suitable candidates. </a:t>
            </a:r>
          </a:p>
          <a:p>
            <a:pPr algn="just"/>
            <a:r>
              <a:rPr lang="en-US" dirty="0"/>
              <a:t>Just like any other typical correctional facility, the staffing at this facility would comprise the correctional and rehabilitation program officers. </a:t>
            </a:r>
          </a:p>
          <a:p>
            <a:pPr algn="just"/>
            <a:r>
              <a:rPr lang="en-US" dirty="0"/>
              <a:t>These officers include wardens, counsellors, sergeants among other correctional officers. </a:t>
            </a:r>
          </a:p>
          <a:p>
            <a:pPr algn="just"/>
            <a:r>
              <a:rPr lang="en-US" dirty="0"/>
              <a:t>Additionally, the facility shall also have support staff to engage in activities such as maintenance, kitchen and even healthcare. </a:t>
            </a:r>
          </a:p>
          <a:p>
            <a:pPr algn="just"/>
            <a:r>
              <a:rPr lang="en-US" dirty="0"/>
              <a:t>In the division of education, the facility shall have a principal, instructors, administrative and other staff</a:t>
            </a:r>
          </a:p>
          <a:p>
            <a:pPr algn="just"/>
            <a:endParaRPr lang="en-US" dirty="0"/>
          </a:p>
        </p:txBody>
      </p:sp>
    </p:spTree>
    <p:extLst>
      <p:ext uri="{BB962C8B-B14F-4D97-AF65-F5344CB8AC3E}">
        <p14:creationId xmlns:p14="http://schemas.microsoft.com/office/powerpoint/2010/main" val="220684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EA61-6756-413C-AC21-60DAC32C3946}"/>
              </a:ext>
            </a:extLst>
          </p:cNvPr>
          <p:cNvSpPr>
            <a:spLocks noGrp="1"/>
          </p:cNvSpPr>
          <p:nvPr>
            <p:ph type="title"/>
          </p:nvPr>
        </p:nvSpPr>
        <p:spPr/>
        <p:txBody>
          <a:bodyPr/>
          <a:lstStyle/>
          <a:p>
            <a:r>
              <a:rPr lang="en-US" b="1" dirty="0"/>
              <a:t>Programs </a:t>
            </a:r>
          </a:p>
        </p:txBody>
      </p:sp>
      <p:sp>
        <p:nvSpPr>
          <p:cNvPr id="3" name="Content Placeholder 2">
            <a:extLst>
              <a:ext uri="{FF2B5EF4-FFF2-40B4-BE49-F238E27FC236}">
                <a16:creationId xmlns:a16="http://schemas.microsoft.com/office/drawing/2014/main" id="{A0FE1F32-6AE5-41A2-92D8-DF987DDD61DE}"/>
              </a:ext>
            </a:extLst>
          </p:cNvPr>
          <p:cNvSpPr>
            <a:spLocks noGrp="1"/>
          </p:cNvSpPr>
          <p:nvPr>
            <p:ph idx="1"/>
          </p:nvPr>
        </p:nvSpPr>
        <p:spPr>
          <a:xfrm>
            <a:off x="1295401" y="2382983"/>
            <a:ext cx="9601196" cy="3837708"/>
          </a:xfrm>
        </p:spPr>
        <p:txBody>
          <a:bodyPr>
            <a:normAutofit fontScale="85000" lnSpcReduction="20000"/>
          </a:bodyPr>
          <a:lstStyle/>
          <a:p>
            <a:pPr marL="0" indent="0" algn="just">
              <a:buNone/>
            </a:pPr>
            <a:endParaRPr lang="en-US" dirty="0"/>
          </a:p>
          <a:p>
            <a:pPr algn="just"/>
            <a:r>
              <a:rPr lang="en-US" dirty="0"/>
              <a:t>Understandably, this is a correctional facility, some of the programs for inclusion include: </a:t>
            </a:r>
          </a:p>
          <a:p>
            <a:pPr algn="just"/>
            <a:r>
              <a:rPr lang="en-US" dirty="0"/>
              <a:t>Educational programs: the federal regulations require all inmates to get their General Education Development (GED), this facility shall offer educational programs to the offenders without a high school diploma (Virginia - Department of Corrections, 2016).</a:t>
            </a:r>
          </a:p>
          <a:p>
            <a:pPr algn="just"/>
            <a:r>
              <a:rPr lang="en-US" dirty="0"/>
              <a:t>Counselling programs: Because the main intent of this establishment is to correct and rehabilitate, the facility shall also provide intensive counselling programs for the inmates for four days every week particularly in the afternoon</a:t>
            </a:r>
          </a:p>
          <a:p>
            <a:pPr algn="just"/>
            <a:r>
              <a:rPr lang="en-US" dirty="0"/>
              <a:t>Religious programs: The facility shall have these programs over weekends to ensure that the young inmates remain close to God. </a:t>
            </a:r>
          </a:p>
          <a:p>
            <a:pPr algn="just"/>
            <a:r>
              <a:rPr lang="en-US" dirty="0"/>
              <a:t>It is believed that religious programs would help rekindle their hope in life. </a:t>
            </a:r>
          </a:p>
          <a:p>
            <a:pPr algn="just"/>
            <a:endParaRPr lang="en-US" dirty="0"/>
          </a:p>
        </p:txBody>
      </p:sp>
    </p:spTree>
    <p:extLst>
      <p:ext uri="{BB962C8B-B14F-4D97-AF65-F5344CB8AC3E}">
        <p14:creationId xmlns:p14="http://schemas.microsoft.com/office/powerpoint/2010/main" val="239352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1380-8B5F-40C5-A365-48DF323EA41E}"/>
              </a:ext>
            </a:extLst>
          </p:cNvPr>
          <p:cNvSpPr>
            <a:spLocks noGrp="1"/>
          </p:cNvSpPr>
          <p:nvPr>
            <p:ph type="title"/>
          </p:nvPr>
        </p:nvSpPr>
        <p:spPr/>
        <p:txBody>
          <a:bodyPr/>
          <a:lstStyle/>
          <a:p>
            <a:r>
              <a:rPr lang="en-US" b="1" dirty="0"/>
              <a:t>Budget</a:t>
            </a:r>
            <a:r>
              <a:rPr lang="en-US" dirty="0"/>
              <a:t> </a:t>
            </a:r>
          </a:p>
        </p:txBody>
      </p:sp>
      <p:sp>
        <p:nvSpPr>
          <p:cNvPr id="3" name="Content Placeholder 2">
            <a:extLst>
              <a:ext uri="{FF2B5EF4-FFF2-40B4-BE49-F238E27FC236}">
                <a16:creationId xmlns:a16="http://schemas.microsoft.com/office/drawing/2014/main" id="{73EEEDA3-DC3B-41A7-B0DA-0E04C3C5AA9E}"/>
              </a:ext>
            </a:extLst>
          </p:cNvPr>
          <p:cNvSpPr>
            <a:spLocks noGrp="1"/>
          </p:cNvSpPr>
          <p:nvPr>
            <p:ph idx="1"/>
          </p:nvPr>
        </p:nvSpPr>
        <p:spPr/>
        <p:txBody>
          <a:bodyPr>
            <a:normAutofit/>
          </a:bodyPr>
          <a:lstStyle/>
          <a:p>
            <a:pPr algn="just"/>
            <a:r>
              <a:rPr lang="en-US" sz="2000" dirty="0"/>
              <a:t>The approximated budget for the facility would be a total of 10, 000, 000 dollars.</a:t>
            </a:r>
          </a:p>
          <a:p>
            <a:pPr algn="just"/>
            <a:r>
              <a:rPr lang="en-US" sz="2000" dirty="0"/>
              <a:t>General operations would require 8, 000 000 dollars with an additional 2 million dollars for the educational programs. </a:t>
            </a:r>
          </a:p>
          <a:p>
            <a:pPr algn="just"/>
            <a:endParaRPr lang="en-US" sz="2000" dirty="0"/>
          </a:p>
        </p:txBody>
      </p:sp>
    </p:spTree>
    <p:extLst>
      <p:ext uri="{BB962C8B-B14F-4D97-AF65-F5344CB8AC3E}">
        <p14:creationId xmlns:p14="http://schemas.microsoft.com/office/powerpoint/2010/main" val="12401437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Gallery</Template>
  <TotalTime>52</TotalTime>
  <Words>626</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Correctional Facility  Author  Institutional Affiliation  Instructor  Course code  Date of submission </vt:lpstr>
      <vt:lpstr>Introduction </vt:lpstr>
      <vt:lpstr>PowerPoint Presentation</vt:lpstr>
      <vt:lpstr>Facility information </vt:lpstr>
      <vt:lpstr>A Snapshot of the interior of the correctional Facility</vt:lpstr>
      <vt:lpstr>A Snapshot of the external of the correctional Facility</vt:lpstr>
      <vt:lpstr>Staffing </vt:lpstr>
      <vt:lpstr>Programs </vt:lpstr>
      <vt:lpstr>Budget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Correctional Facility  Author  Institutional Affiliation  Instructor  Course code  Date of submission </dc:title>
  <dc:creator>steveyoung640@gmail.com</dc:creator>
  <cp:lastModifiedBy>steveyoung640@gmail.com</cp:lastModifiedBy>
  <cp:revision>31</cp:revision>
  <dcterms:created xsi:type="dcterms:W3CDTF">2021-05-04T11:56:25Z</dcterms:created>
  <dcterms:modified xsi:type="dcterms:W3CDTF">2021-05-04T18:35:48Z</dcterms:modified>
</cp:coreProperties>
</file>